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7" r:id="rId2"/>
    <p:sldId id="258" r:id="rId3"/>
    <p:sldId id="270" r:id="rId4"/>
    <p:sldId id="265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13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6A830BF-9C17-46E7-8EC0-42DC5AE36C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567DA-017B-4985-9694-57C93E28D6C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B0F777-B147-425C-B193-06BFEB9CB1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435D1-2779-43B9-B160-A4E522607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05695-5DD7-41C7-8E68-D70EB1D977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C7B8FDB-CB64-449D-92A1-3C97BDAA6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92D3B-F85C-4FC5-8F87-64321AFBB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1BB2C-F38A-4995-AEC1-0B83FE8CE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1698F-3070-430C-A59B-FA6960D6C4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80078-E7D0-4DB7-98FF-965A964E8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5B768-FFCE-4287-B665-625E371A5E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B284E-CB46-4675-997C-F277B6040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375B1-0B88-461A-AE5D-A59AA35297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145B1-5DF9-47A6-A6A7-4C347CEB19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0729720-A98B-4C8C-A0C6-50A3CC2B6B4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3716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endParaRPr lang="en-US" sz="5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47800"/>
            <a:ext cx="8229600" cy="36576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GB" sz="5500" b="1">
                <a:solidFill>
                  <a:srgbClr val="CCFFCC"/>
                </a:solidFill>
              </a:rPr>
              <a:t>ENTREPRENEURSHIP</a:t>
            </a:r>
            <a:r>
              <a:rPr lang="en-US" sz="5500" b="1">
                <a:solidFill>
                  <a:srgbClr val="CCFFCC"/>
                </a:solidFill>
              </a:rPr>
              <a:t>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Lecture No: 17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BY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CH. SHAHZAD ANSAR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Market size and potential</a:t>
            </a:r>
          </a:p>
          <a:p>
            <a:r>
              <a:rPr lang="en-US"/>
              <a:t>Market growth</a:t>
            </a:r>
          </a:p>
          <a:p>
            <a:r>
              <a:rPr lang="en-US"/>
              <a:t>Market trends</a:t>
            </a:r>
          </a:p>
          <a:p>
            <a:r>
              <a:rPr lang="en-US"/>
              <a:t>Market development requirements</a:t>
            </a:r>
          </a:p>
          <a:p>
            <a:r>
              <a:rPr lang="en-US"/>
              <a:t>Threats to market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Availability to customer funds</a:t>
            </a:r>
          </a:p>
          <a:p>
            <a:r>
              <a:rPr lang="en-US"/>
              <a:t>General economic condition</a:t>
            </a:r>
          </a:p>
          <a:p>
            <a:r>
              <a:rPr lang="en-US"/>
              <a:t>Economic trends</a:t>
            </a:r>
          </a:p>
          <a:p>
            <a:r>
              <a:rPr lang="en-US"/>
              <a:t>Customer income</a:t>
            </a:r>
          </a:p>
          <a:p>
            <a:r>
              <a:rPr lang="en-US"/>
              <a:t>Financing opportunities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706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/>
              <a:t>CREATIVITY AND THE BUSINESS IDEA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1371600"/>
          </a:xfrm>
        </p:spPr>
        <p:txBody>
          <a:bodyPr/>
          <a:lstStyle/>
          <a:p>
            <a:r>
              <a:rPr lang="en-US" sz="4000" b="1"/>
              <a:t>PRODUCT PLANNING AND DEVELOPMENT PROCESS</a:t>
            </a:r>
            <a:r>
              <a:rPr lang="en-US" sz="40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</a:pPr>
            <a:r>
              <a:rPr lang="en-US" sz="3600" b="1"/>
              <a:t>Establishing evaluation criteria</a:t>
            </a:r>
            <a:r>
              <a:rPr lang="en-US"/>
              <a:t> 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077200" cy="4953000"/>
          </a:xfrm>
          <a:noFill/>
          <a:ln/>
        </p:spPr>
        <p:txBody>
          <a:bodyPr lIns="90488" tIns="44450" rIns="90488" bIns="44450"/>
          <a:lstStyle/>
          <a:p>
            <a:pPr marL="533400" indent="-533400"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Criteria should be developed to evaluate new product in term of:</a:t>
            </a:r>
          </a:p>
          <a:p>
            <a:pPr marL="533400" indent="-533400">
              <a:buClr>
                <a:srgbClr val="CCFFCC"/>
              </a:buClr>
              <a:buFont typeface="Wingdings" pitchFamily="2" charset="2"/>
              <a:buNone/>
            </a:pPr>
            <a:endParaRPr lang="en-US" sz="3000" b="1">
              <a:solidFill>
                <a:srgbClr val="CCFFCC"/>
              </a:solidFill>
            </a:endParaRPr>
          </a:p>
          <a:p>
            <a:pPr marL="533400" indent="-533400">
              <a:buClr>
                <a:srgbClr val="CCFFCC"/>
              </a:buClr>
              <a:buFont typeface="Wingdings" pitchFamily="2" charset="2"/>
              <a:buAutoNum type="arabicPeriod"/>
            </a:pPr>
            <a:r>
              <a:rPr lang="en-US" sz="3000" b="1">
                <a:solidFill>
                  <a:srgbClr val="CCFFCC"/>
                </a:solidFill>
              </a:rPr>
              <a:t>Market opportunity</a:t>
            </a:r>
          </a:p>
          <a:p>
            <a:pPr marL="533400" indent="-533400">
              <a:buClr>
                <a:srgbClr val="CCFFCC"/>
              </a:buClr>
              <a:buFont typeface="Wingdings" pitchFamily="2" charset="2"/>
              <a:buAutoNum type="arabicPeriod"/>
            </a:pPr>
            <a:r>
              <a:rPr lang="en-US" sz="3000" b="1">
                <a:solidFill>
                  <a:srgbClr val="CCFFCC"/>
                </a:solidFill>
              </a:rPr>
              <a:t>Competition in marketing system</a:t>
            </a:r>
          </a:p>
          <a:p>
            <a:pPr marL="533400" indent="-533400">
              <a:buClr>
                <a:srgbClr val="CCFFCC"/>
              </a:buClr>
              <a:buFont typeface="Wingdings" pitchFamily="2" charset="2"/>
              <a:buAutoNum type="arabicPeriod"/>
            </a:pPr>
            <a:r>
              <a:rPr lang="en-US" sz="3000" b="1">
                <a:solidFill>
                  <a:srgbClr val="CCFFCC"/>
                </a:solidFill>
              </a:rPr>
              <a:t>Financial factors</a:t>
            </a:r>
          </a:p>
          <a:p>
            <a:pPr marL="533400" indent="-533400">
              <a:buClr>
                <a:srgbClr val="CCFFCC"/>
              </a:buClr>
              <a:buFont typeface="Wingdings" pitchFamily="2" charset="2"/>
              <a:buAutoNum type="arabicPeriod"/>
            </a:pPr>
            <a:r>
              <a:rPr lang="en-US" sz="3000" b="1">
                <a:solidFill>
                  <a:srgbClr val="CCFFCC"/>
                </a:solidFill>
              </a:rPr>
              <a:t>Production factors</a:t>
            </a:r>
          </a:p>
          <a:p>
            <a:pPr marL="533400" indent="-533400">
              <a:buClr>
                <a:srgbClr val="CCFFCC"/>
              </a:buClr>
              <a:buFont typeface="Wingdings" pitchFamily="2" charset="2"/>
              <a:buChar char="Ø"/>
            </a:pPr>
            <a:endParaRPr lang="en-US" sz="3000" b="1">
              <a:solidFill>
                <a:srgbClr val="CCFFCC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b="1" u="sng"/>
              <a:t>Type of need:</a:t>
            </a:r>
          </a:p>
          <a:p>
            <a:pPr marL="533400" indent="-533400"/>
            <a:r>
              <a:rPr lang="en-US"/>
              <a:t>Continuing need</a:t>
            </a:r>
          </a:p>
          <a:p>
            <a:pPr marL="533400" indent="-533400"/>
            <a:r>
              <a:rPr lang="en-US"/>
              <a:t>Declining need</a:t>
            </a:r>
          </a:p>
          <a:p>
            <a:pPr marL="533400" indent="-533400"/>
            <a:r>
              <a:rPr lang="en-US"/>
              <a:t>Emerging need</a:t>
            </a:r>
          </a:p>
          <a:p>
            <a:pPr marL="533400" indent="-533400"/>
            <a:r>
              <a:rPr lang="en-US"/>
              <a:t>Future need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Timing of need:</a:t>
            </a:r>
          </a:p>
          <a:p>
            <a:r>
              <a:rPr lang="en-US"/>
              <a:t>Duration of need</a:t>
            </a:r>
          </a:p>
          <a:p>
            <a:r>
              <a:rPr lang="en-US"/>
              <a:t>Frequency of need</a:t>
            </a:r>
          </a:p>
          <a:p>
            <a:r>
              <a:rPr lang="en-US"/>
              <a:t>Demand cycle</a:t>
            </a:r>
          </a:p>
          <a:p>
            <a:r>
              <a:rPr lang="en-US"/>
              <a:t>Position in life cycle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Competing ways to satisfy need</a:t>
            </a:r>
          </a:p>
          <a:p>
            <a:r>
              <a:rPr lang="en-US"/>
              <a:t>Doing without</a:t>
            </a:r>
          </a:p>
          <a:p>
            <a:r>
              <a:rPr lang="en-US"/>
              <a:t>Using present way</a:t>
            </a:r>
          </a:p>
          <a:p>
            <a:r>
              <a:rPr lang="en-US"/>
              <a:t>Modifying present way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b="1" u="sng"/>
              <a:t>Perceived benefits/risks</a:t>
            </a:r>
          </a:p>
          <a:p>
            <a:pPr marL="609600" indent="-609600"/>
            <a:r>
              <a:rPr lang="en-US" sz="2800"/>
              <a:t>Utility to customer</a:t>
            </a:r>
          </a:p>
          <a:p>
            <a:pPr marL="609600" indent="-609600"/>
            <a:r>
              <a:rPr lang="en-US" sz="2800"/>
              <a:t>Appeal characteristics</a:t>
            </a:r>
          </a:p>
          <a:p>
            <a:pPr marL="609600" indent="-609600"/>
            <a:r>
              <a:rPr lang="en-US" sz="2800"/>
              <a:t>Customer tastes and preferences</a:t>
            </a:r>
          </a:p>
          <a:p>
            <a:pPr marL="609600" indent="-609600"/>
            <a:r>
              <a:rPr lang="en-US" sz="2800"/>
              <a:t>Buying motives</a:t>
            </a:r>
          </a:p>
          <a:p>
            <a:pPr marL="609600" indent="-609600"/>
            <a:r>
              <a:rPr lang="en-US" sz="2800"/>
              <a:t>Consumption habits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 u="sng"/>
              <a:t>Price versus performance features</a:t>
            </a:r>
          </a:p>
          <a:p>
            <a:pPr marL="609600" indent="-609600"/>
            <a:r>
              <a:rPr lang="en-US"/>
              <a:t>Price quantity relationship</a:t>
            </a:r>
          </a:p>
          <a:p>
            <a:pPr marL="609600" indent="-609600"/>
            <a:r>
              <a:rPr lang="en-US"/>
              <a:t>Demand elasticity</a:t>
            </a:r>
          </a:p>
          <a:p>
            <a:pPr marL="609600" indent="-609600"/>
            <a:r>
              <a:rPr lang="en-US"/>
              <a:t>Stability of price</a:t>
            </a:r>
          </a:p>
          <a:p>
            <a:pPr marL="609600" indent="-609600"/>
            <a:r>
              <a:rPr lang="en-US"/>
              <a:t>Stability of market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175</TotalTime>
  <Words>192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Slit</vt:lpstr>
      <vt:lpstr>ENTREPRENEURSHIP  Lecture No: 17 BY  CH. SHAHZAD ANSAR</vt:lpstr>
      <vt:lpstr>CREATIVITY AND THE BUSINESS IDEA </vt:lpstr>
      <vt:lpstr>PRODUCT PLANNING AND DEVELOPMENT PROCESS </vt:lpstr>
      <vt:lpstr>Establishing evaluation criteria </vt:lpstr>
      <vt:lpstr>Determining the need of a new product idea</vt:lpstr>
      <vt:lpstr>Determining the need of a new product idea</vt:lpstr>
      <vt:lpstr>Determining the need of a new product idea</vt:lpstr>
      <vt:lpstr>Determining the need of a new product idea</vt:lpstr>
      <vt:lpstr>Determining the need of a new product idea</vt:lpstr>
      <vt:lpstr>Determining the need of a new product idea</vt:lpstr>
      <vt:lpstr>Determining the need of a new product idea</vt:lpstr>
    </vt:vector>
  </TitlesOfParts>
  <Company>T E V T 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 Lecture No: 8 BY  CH. SHAHZAD ANSAR</dc:title>
  <dc:creator>GTTI</dc:creator>
  <cp:lastModifiedBy>Dr Gul zaman khan</cp:lastModifiedBy>
  <cp:revision>42</cp:revision>
  <dcterms:created xsi:type="dcterms:W3CDTF">2005-08-31T20:27:07Z</dcterms:created>
  <dcterms:modified xsi:type="dcterms:W3CDTF">2020-09-14T09:59:56Z</dcterms:modified>
</cp:coreProperties>
</file>